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453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690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36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381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26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0721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417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7628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633"/>
    <p:restoredTop sz="94633"/>
  </p:normalViewPr>
  <p:slideViewPr>
    <p:cSldViewPr snapToGrid="0" snapToObjects="1">
      <p:cViewPr>
        <p:scale>
          <a:sx n="20" d="100"/>
          <a:sy n="20" d="100"/>
        </p:scale>
        <p:origin x="2048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81C26-9BC6-A541-A142-1D0BD55E3378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03D70-31AE-8B41-842C-CEFD4D33E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03D70-31AE-8B41-842C-CEFD4D33E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059F-F18A-3C46-BB00-42B03174E0B6}" type="datetimeFigureOut">
              <a:rPr lang="en-US" smtClean="0"/>
              <a:t>6/22/18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A5DC9-2ABC-7D4B-9378-3D88A212F9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8397333" y="16242935"/>
            <a:ext cx="11322689" cy="90408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267275" cy="5689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218" y="859556"/>
            <a:ext cx="2989376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Aggregating Crowdsourced Image Segmentations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6419" y="6000075"/>
            <a:ext cx="16719943" cy="100915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Research Overview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6420" y="6985011"/>
            <a:ext cx="16719942" cy="83668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4000"/>
              </a:lnSpc>
            </a:pPr>
            <a:endParaRPr lang="en-US" sz="4200" dirty="0"/>
          </a:p>
        </p:txBody>
      </p:sp>
      <p:sp>
        <p:nvSpPr>
          <p:cNvPr id="8" name="Rectangle 7"/>
          <p:cNvSpPr/>
          <p:nvPr/>
        </p:nvSpPr>
        <p:spPr>
          <a:xfrm>
            <a:off x="17422789" y="5997541"/>
            <a:ext cx="12297234" cy="10629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422789" y="7013258"/>
            <a:ext cx="12297233" cy="8338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162" y="2637365"/>
            <a:ext cx="2210644" cy="2872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 r="27105"/>
          <a:stretch/>
        </p:blipFill>
        <p:spPr>
          <a:xfrm>
            <a:off x="18499840" y="19816756"/>
            <a:ext cx="11127373" cy="48522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0760" y="3383642"/>
            <a:ext cx="26161639" cy="2216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Doris Jung-Lin Lee</a:t>
            </a:r>
            <a:r>
              <a:rPr lang="en-US" baseline="30000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, Akash Das Sarma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, Aditya Parameswaran</a:t>
            </a:r>
            <a:r>
              <a:rPr lang="en-US" baseline="300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baseline="30000" dirty="0" smtClean="0">
                <a:solidFill>
                  <a:schemeClr val="bg1"/>
                </a:solidFill>
              </a:rPr>
              <a:t>1 </a:t>
            </a:r>
            <a:r>
              <a:rPr lang="en-US" dirty="0" smtClean="0">
                <a:solidFill>
                  <a:schemeClr val="bg1"/>
                </a:solidFill>
              </a:rPr>
              <a:t>University of Illinois, 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Facebook Inc.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6420" y="15422350"/>
            <a:ext cx="17787096" cy="93637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Description &amp; Error </a:t>
            </a:r>
            <a:r>
              <a:rPr lang="en-US" dirty="0"/>
              <a:t>Analysis 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436419" y="16381147"/>
            <a:ext cx="17787097" cy="88989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82280" y="16788530"/>
            <a:ext cx="11506199" cy="6098931"/>
            <a:chOff x="1939197" y="22594446"/>
            <a:chExt cx="13101590" cy="739639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951"/>
            <a:stretch/>
          </p:blipFill>
          <p:spPr>
            <a:xfrm>
              <a:off x="1939197" y="22594446"/>
              <a:ext cx="13101590" cy="7396395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4240687" y="22675948"/>
              <a:ext cx="800100" cy="1272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r="4878"/>
          <a:stretch/>
        </p:blipFill>
        <p:spPr>
          <a:xfrm>
            <a:off x="573255" y="16805553"/>
            <a:ext cx="5933259" cy="608190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397334" y="15450023"/>
            <a:ext cx="11322688" cy="9828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Perspective Resolution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634549" y="16890899"/>
            <a:ext cx="1112737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smtClean="0"/>
              <a:t>Spectral </a:t>
            </a:r>
            <a:r>
              <a:rPr lang="en-US" sz="4000" dirty="0" smtClean="0"/>
              <a:t>clustering on pairwise Jaccard matrix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Preprocess by retaining largest cluster</a:t>
            </a:r>
            <a:endParaRPr lang="en-US" sz="4000" dirty="0"/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Improves Jaccard score of algorithms up to </a:t>
            </a:r>
            <a:r>
              <a:rPr lang="nb-NO" sz="4000" dirty="0" smtClean="0"/>
              <a:t>5.92%</a:t>
            </a:r>
            <a:endParaRPr lang="nb-NO" sz="4000" dirty="0"/>
          </a:p>
        </p:txBody>
      </p:sp>
      <p:sp>
        <p:nvSpPr>
          <p:cNvPr id="22" name="Rectangle 21"/>
          <p:cNvSpPr/>
          <p:nvPr/>
        </p:nvSpPr>
        <p:spPr>
          <a:xfrm>
            <a:off x="436419" y="26580478"/>
            <a:ext cx="16249152" cy="15918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6418" y="25576672"/>
            <a:ext cx="16249151" cy="100380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Fixing Boundary Imperfections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109" y="22697474"/>
            <a:ext cx="174647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b="1" dirty="0" smtClean="0"/>
              <a:t>Dataset: </a:t>
            </a:r>
            <a:r>
              <a:rPr lang="en-US" sz="4000" dirty="0" smtClean="0"/>
              <a:t>46 </a:t>
            </a:r>
            <a:r>
              <a:rPr lang="en-US" sz="4000" dirty="0"/>
              <a:t>objects </a:t>
            </a:r>
            <a:r>
              <a:rPr lang="en-US" sz="4000" dirty="0" smtClean="0"/>
              <a:t>from </a:t>
            </a:r>
            <a:r>
              <a:rPr lang="en-US" sz="4000" dirty="0"/>
              <a:t>the </a:t>
            </a:r>
            <a:r>
              <a:rPr lang="en-US" sz="4000" dirty="0" smtClean="0"/>
              <a:t>MSCOCO, total </a:t>
            </a:r>
            <a:r>
              <a:rPr lang="en-US" sz="4000" dirty="0"/>
              <a:t>1840 segmentations </a:t>
            </a:r>
            <a:endParaRPr lang="en-US" sz="4000" dirty="0" smtClean="0"/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b="1" dirty="0" smtClean="0"/>
              <a:t>Semantic ambiguity and errors: </a:t>
            </a:r>
            <a:r>
              <a:rPr lang="en-US" sz="4000" dirty="0" smtClean="0"/>
              <a:t>wrong subject or portions of objects segmented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Prior work largely focusses on addressing </a:t>
            </a:r>
            <a:r>
              <a:rPr lang="en-US" sz="4000" b="1" dirty="0" smtClean="0"/>
              <a:t>bounding imprecision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16859387" y="26580478"/>
            <a:ext cx="12907668" cy="9813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6849773" y="25551163"/>
            <a:ext cx="12897404" cy="10293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Experimental Evaluation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"/>
          <a:stretch/>
        </p:blipFill>
        <p:spPr>
          <a:xfrm>
            <a:off x="18125460" y="29732710"/>
            <a:ext cx="10196352" cy="666109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6869651" y="36507054"/>
            <a:ext cx="12892271" cy="91606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Conclusion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8" t="15046"/>
          <a:stretch/>
        </p:blipFill>
        <p:spPr>
          <a:xfrm>
            <a:off x="9133462" y="30044350"/>
            <a:ext cx="6238879" cy="62699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" r="47609" b="1022"/>
          <a:stretch/>
        </p:blipFill>
        <p:spPr>
          <a:xfrm>
            <a:off x="2104294" y="30091711"/>
            <a:ext cx="6083847" cy="630209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flipV="1">
            <a:off x="16869651" y="37423115"/>
            <a:ext cx="12892272" cy="5076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370" y="11667862"/>
            <a:ext cx="9816255" cy="323799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653901" y="7475192"/>
            <a:ext cx="12297234" cy="2428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Worker </a:t>
            </a:r>
            <a:r>
              <a:rPr lang="en-US" sz="4000" dirty="0"/>
              <a:t>responses often </a:t>
            </a:r>
            <a:r>
              <a:rPr lang="en-US" sz="4000" dirty="0" smtClean="0"/>
              <a:t>noisy </a:t>
            </a:r>
            <a:r>
              <a:rPr lang="en-US" sz="2800" dirty="0" smtClean="0">
                <a:sym typeface="Wingdings"/>
              </a:rPr>
              <a:t></a:t>
            </a:r>
            <a:r>
              <a:rPr lang="en-US" sz="4000" dirty="0" smtClean="0">
                <a:sym typeface="Wingdings"/>
              </a:rPr>
              <a:t> quality evaluation</a:t>
            </a:r>
            <a:endParaRPr lang="en-US" sz="4000" dirty="0" smtClean="0"/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Retrieval-based: pick “best” based on heuristics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Aggregation-based: combine multiple segmentations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5146218" y="26874398"/>
            <a:ext cx="7172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b="1" dirty="0" smtClean="0">
                <a:solidFill>
                  <a:prstClr val="black"/>
                </a:solidFill>
              </a:rPr>
              <a:t>Tile Data Representation</a:t>
            </a:r>
            <a:endParaRPr lang="en-US" sz="4200" dirty="0"/>
          </a:p>
        </p:txBody>
      </p:sp>
      <p:sp>
        <p:nvSpPr>
          <p:cNvPr id="36" name="TextBox 35"/>
          <p:cNvSpPr txBox="1"/>
          <p:nvPr/>
        </p:nvSpPr>
        <p:spPr>
          <a:xfrm>
            <a:off x="478803" y="27483874"/>
            <a:ext cx="162936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nb-NO" sz="4000" dirty="0" smtClean="0"/>
              <a:t>Tiles: non-overlapping unit of worker </a:t>
            </a:r>
            <a:r>
              <a:rPr lang="nb-NO" sz="4000" dirty="0"/>
              <a:t>segmentations </a:t>
            </a:r>
            <a:r>
              <a:rPr lang="nb-NO" sz="4000" dirty="0" smtClean="0"/>
              <a:t>overlaid on each </a:t>
            </a:r>
            <a:r>
              <a:rPr lang="nb-NO" sz="4000" dirty="0"/>
              <a:t>other </a:t>
            </a:r>
            <a:endParaRPr lang="nb-NO" sz="4000" dirty="0" smtClean="0"/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nb-NO" sz="4000" dirty="0" smtClean="0"/>
              <a:t>Inference on tiles </a:t>
            </a:r>
            <a:r>
              <a:rPr lang="nb-NO" sz="4000" dirty="0" smtClean="0">
                <a:sym typeface="Wingdings"/>
              </a:rPr>
              <a:t> aggregation across multiple worker segmentations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nb-NO" sz="4000" dirty="0" smtClean="0">
                <a:sym typeface="Wingdings"/>
              </a:rPr>
              <a:t>Worker segmentation  </a:t>
            </a:r>
            <a:r>
              <a:rPr lang="mr-IN" sz="4000" dirty="0"/>
              <a:t>“</a:t>
            </a:r>
            <a:r>
              <a:rPr lang="nb-NO" sz="4000" dirty="0" smtClean="0">
                <a:sym typeface="Wingdings"/>
              </a:rPr>
              <a:t>boolean votes</a:t>
            </a:r>
            <a:r>
              <a:rPr lang="mr-IN" sz="4000" dirty="0"/>
              <a:t>”</a:t>
            </a:r>
            <a:r>
              <a:rPr lang="nb-NO" sz="4000" dirty="0" smtClean="0">
                <a:sym typeface="Wingdings"/>
              </a:rPr>
              <a:t> on tiles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146218" y="36430437"/>
            <a:ext cx="71728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b="1" dirty="0" smtClean="0">
                <a:solidFill>
                  <a:prstClr val="black"/>
                </a:solidFill>
              </a:rPr>
              <a:t>Algorithms</a:t>
            </a:r>
            <a:endParaRPr lang="en-US" sz="4200" dirty="0"/>
          </a:p>
        </p:txBody>
      </p:sp>
      <p:sp>
        <p:nvSpPr>
          <p:cNvPr id="39" name="TextBox 38"/>
          <p:cNvSpPr txBox="1"/>
          <p:nvPr/>
        </p:nvSpPr>
        <p:spPr>
          <a:xfrm>
            <a:off x="748109" y="37193422"/>
            <a:ext cx="15937460" cy="521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 typeface="Arial" charset="0"/>
              <a:buChar char="•"/>
            </a:pPr>
            <a:r>
              <a:rPr lang="nb-NO" sz="4000" b="1" dirty="0" smtClean="0"/>
              <a:t>Majority vote:</a:t>
            </a:r>
            <a:r>
              <a:rPr lang="nb-NO" sz="4000" dirty="0" smtClean="0"/>
              <a:t> include tile if picked by &gt; 50% workers</a:t>
            </a:r>
          </a:p>
          <a:p>
            <a:pPr marL="571500" indent="-571500">
              <a:lnSpc>
                <a:spcPct val="120000"/>
              </a:lnSpc>
              <a:buFont typeface="Arial" charset="0"/>
              <a:buChar char="•"/>
            </a:pPr>
            <a:r>
              <a:rPr lang="nb-NO" sz="4000" b="1" dirty="0" smtClean="0"/>
              <a:t>Expectation Maximization:</a:t>
            </a:r>
            <a:r>
              <a:rPr lang="nb-NO" sz="4000" dirty="0" smtClean="0"/>
              <a:t> </a:t>
            </a:r>
            <a:r>
              <a:rPr lang="nb-NO" sz="4000" dirty="0"/>
              <a:t>infer </a:t>
            </a:r>
            <a:r>
              <a:rPr lang="nb-NO" sz="4000" dirty="0" smtClean="0"/>
              <a:t>likelihood </a:t>
            </a:r>
            <a:r>
              <a:rPr lang="nb-NO" sz="4000" dirty="0"/>
              <a:t>that a tile is part of the ground truth segmentation, while simultaneously </a:t>
            </a:r>
            <a:r>
              <a:rPr lang="nb-NO" sz="4000" dirty="0" smtClean="0"/>
              <a:t>estimating </a:t>
            </a:r>
            <a:r>
              <a:rPr lang="nb-NO" sz="4000" dirty="0"/>
              <a:t>hidden worker </a:t>
            </a:r>
            <a:r>
              <a:rPr lang="nb-NO" sz="4000" dirty="0" smtClean="0"/>
              <a:t>qualities</a:t>
            </a:r>
            <a:endParaRPr lang="nb-NO" sz="4000" dirty="0"/>
          </a:p>
          <a:p>
            <a:pPr marL="571500" indent="-571500">
              <a:lnSpc>
                <a:spcPct val="120000"/>
              </a:lnSpc>
              <a:buFont typeface="Arial" charset="0"/>
              <a:buChar char="•"/>
            </a:pPr>
            <a:r>
              <a:rPr lang="nb-NO" sz="4000" b="1" dirty="0" smtClean="0"/>
              <a:t>Greedy Tile Picking:</a:t>
            </a:r>
            <a:r>
              <a:rPr lang="nb-NO" sz="4000" dirty="0" smtClean="0"/>
              <a:t> pick </a:t>
            </a:r>
            <a:r>
              <a:rPr lang="nb-NO" sz="4000" dirty="0"/>
              <a:t>tiles in descending order of </a:t>
            </a:r>
            <a:r>
              <a:rPr lang="nb-NO" sz="4000" dirty="0" smtClean="0"/>
              <a:t> tiles’ estimated ratios of overlap </a:t>
            </a:r>
            <a:r>
              <a:rPr lang="nb-NO" sz="4000" dirty="0"/>
              <a:t>area with the ground </a:t>
            </a:r>
            <a:r>
              <a:rPr lang="nb-NO" sz="4000" dirty="0" smtClean="0"/>
              <a:t>truth</a:t>
            </a:r>
          </a:p>
          <a:p>
            <a:pPr marL="571500" indent="-571500">
              <a:lnSpc>
                <a:spcPct val="120000"/>
              </a:lnSpc>
              <a:buFont typeface="Arial" charset="0"/>
              <a:buChar char="•"/>
            </a:pPr>
            <a:r>
              <a:rPr lang="en-US" sz="4000" b="1" dirty="0" smtClean="0"/>
              <a:t>Baseline:</a:t>
            </a:r>
            <a:r>
              <a:rPr lang="en-US" sz="4000" dirty="0" smtClean="0"/>
              <a:t> Retrieving segmentation with highest n</a:t>
            </a:r>
            <a:r>
              <a:rPr lang="nb-NO" sz="4000" dirty="0" smtClean="0"/>
              <a:t>umber </a:t>
            </a:r>
            <a:r>
              <a:rPr lang="nb-NO" sz="4000" dirty="0"/>
              <a:t>of control </a:t>
            </a:r>
            <a:r>
              <a:rPr lang="nb-NO" sz="4000" dirty="0" smtClean="0"/>
              <a:t>points</a:t>
            </a:r>
            <a:endParaRPr lang="nb-NO" sz="4000" dirty="0"/>
          </a:p>
        </p:txBody>
      </p:sp>
      <p:sp>
        <p:nvSpPr>
          <p:cNvPr id="42" name="TextBox 41"/>
          <p:cNvSpPr txBox="1"/>
          <p:nvPr/>
        </p:nvSpPr>
        <p:spPr>
          <a:xfrm>
            <a:off x="17148826" y="26810387"/>
            <a:ext cx="128023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nb-NO" sz="4000" dirty="0" smtClean="0"/>
              <a:t>Variants </a:t>
            </a:r>
            <a:r>
              <a:rPr lang="nb-NO" sz="4000" dirty="0" smtClean="0"/>
              <a:t>which makes use of ground truth information estimates </a:t>
            </a:r>
            <a:r>
              <a:rPr lang="en-US" sz="4000" dirty="0" smtClean="0"/>
              <a:t>algorithmic</a:t>
            </a:r>
            <a:r>
              <a:rPr lang="nb-NO" sz="4000" dirty="0" smtClean="0"/>
              <a:t> upper bound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nb-NO" sz="4000" dirty="0" smtClean="0"/>
              <a:t>Performance scaling as # </a:t>
            </a:r>
            <a:r>
              <a:rPr lang="en-US" sz="4000" dirty="0" smtClean="0"/>
              <a:t>of</a:t>
            </a:r>
            <a:r>
              <a:rPr lang="nb-NO" sz="4000" dirty="0" smtClean="0"/>
              <a:t> workers increases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148826" y="37469240"/>
            <a:ext cx="126898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 smtClean="0"/>
              <a:t>Contribution: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Semantic perspective resolution through clustering and novel tile-based aggregation algorithms</a:t>
            </a:r>
            <a:br>
              <a:rPr lang="en-US" sz="4000" dirty="0" smtClean="0"/>
            </a:br>
            <a:r>
              <a:rPr lang="en-US" sz="4000" b="1" dirty="0" smtClean="0"/>
              <a:t>Future Work: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Worker</a:t>
            </a:r>
            <a:r>
              <a:rPr lang="nb-NO" sz="4000" dirty="0" smtClean="0"/>
              <a:t> qualities good indicators of actual segmentation accuracy, future work on improving inference algorithms</a:t>
            </a:r>
          </a:p>
          <a:p>
            <a:pPr marL="571500" indent="-571500">
              <a:buFont typeface="Arial" charset="0"/>
              <a:buChar char="•"/>
            </a:pPr>
            <a:r>
              <a:rPr lang="nb-NO" sz="4000" dirty="0" smtClean="0"/>
              <a:t>Incorporating vision signals in tile-based inference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3256" y="6873886"/>
            <a:ext cx="165831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b="1" dirty="0" smtClean="0"/>
              <a:t>Goals: 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Precise </a:t>
            </a:r>
            <a:r>
              <a:rPr lang="en-US" sz="4000" dirty="0"/>
              <a:t>segmentations around a semantic object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Characterization of common worker </a:t>
            </a:r>
            <a:r>
              <a:rPr lang="en-US" sz="4000" dirty="0"/>
              <a:t>errors </a:t>
            </a:r>
            <a:r>
              <a:rPr lang="en-US" sz="4000" dirty="0" smtClean="0"/>
              <a:t>in </a:t>
            </a:r>
            <a:r>
              <a:rPr lang="en-US" sz="4000" dirty="0"/>
              <a:t>crowdsourced </a:t>
            </a:r>
            <a:r>
              <a:rPr lang="en-US" sz="4000" dirty="0" smtClean="0"/>
              <a:t>segmentation</a:t>
            </a:r>
          </a:p>
          <a:p>
            <a:pPr>
              <a:lnSpc>
                <a:spcPct val="130000"/>
              </a:lnSpc>
            </a:pPr>
            <a:r>
              <a:rPr lang="en-US" sz="4000" b="1" dirty="0" smtClean="0"/>
              <a:t>Contributions:</a:t>
            </a:r>
            <a:endParaRPr lang="en-US" sz="4000" b="1" dirty="0" smtClean="0"/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Clustering for capturing workers with </a:t>
            </a:r>
            <a:r>
              <a:rPr lang="en-US" sz="4000" dirty="0"/>
              <a:t>different semantic </a:t>
            </a:r>
            <a:r>
              <a:rPr lang="en-US" sz="4000" dirty="0" smtClean="0"/>
              <a:t>perspectives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en-US" sz="4000" dirty="0" smtClean="0"/>
              <a:t>Novel class of aggregation-based </a:t>
            </a:r>
            <a:r>
              <a:rPr lang="en-US" sz="4000" dirty="0"/>
              <a:t>algorithms </a:t>
            </a:r>
            <a:r>
              <a:rPr lang="en-US" sz="4000" dirty="0" smtClean="0"/>
              <a:t>using tile data representation 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104" y="11665095"/>
            <a:ext cx="4991511" cy="36058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1984" y="11653184"/>
            <a:ext cx="4287958" cy="361091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2"/>
          <a:srcRect r="27150" b="6383"/>
          <a:stretch/>
        </p:blipFill>
        <p:spPr>
          <a:xfrm>
            <a:off x="9911877" y="11618674"/>
            <a:ext cx="4526998" cy="36276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3"/>
          <a:srcRect r="2758"/>
          <a:stretch/>
        </p:blipFill>
        <p:spPr>
          <a:xfrm>
            <a:off x="14490546" y="11620915"/>
            <a:ext cx="2599276" cy="362543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8634549" y="10620651"/>
            <a:ext cx="98970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="1" dirty="0"/>
              <a:t> Taxonomy of quality evaluation algorithms 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71266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3259</TotalTime>
  <Words>275</Words>
  <Application>Microsoft Macintosh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Mangal</vt:lpstr>
      <vt:lpstr>Wingdings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Doris Lee</dc:creator>
  <cp:lastModifiedBy>Doris Lee</cp:lastModifiedBy>
  <cp:revision>62</cp:revision>
  <cp:lastPrinted>2018-06-22T20:00:58Z</cp:lastPrinted>
  <dcterms:created xsi:type="dcterms:W3CDTF">2018-06-17T18:37:31Z</dcterms:created>
  <dcterms:modified xsi:type="dcterms:W3CDTF">2018-06-22T20:01:12Z</dcterms:modified>
</cp:coreProperties>
</file>